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8" r:id="rId2"/>
    <p:sldId id="279" r:id="rId3"/>
    <p:sldId id="280" r:id="rId4"/>
    <p:sldId id="281" r:id="rId5"/>
    <p:sldId id="28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60C89-06AF-4CF2-A0FE-D36BF242B253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280FC-ED8B-45BC-88BE-5936AD60E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7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26E31-77F4-414E-9C45-065B3B3AD0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063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26E31-77F4-414E-9C45-065B3B3AD0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84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26E31-77F4-414E-9C45-065B3B3AD0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1526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26E31-77F4-414E-9C45-065B3B3AD0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503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26E31-77F4-414E-9C45-065B3B3AD00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4755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9A4A-B613-4BEB-9F0E-B7B4591A59C3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E0C4-4282-484F-8EC8-DC7ABF52F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9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9A4A-B613-4BEB-9F0E-B7B4591A59C3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E0C4-4282-484F-8EC8-DC7ABF52F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9A4A-B613-4BEB-9F0E-B7B4591A59C3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E0C4-4282-484F-8EC8-DC7ABF52F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3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9A4A-B613-4BEB-9F0E-B7B4591A59C3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E0C4-4282-484F-8EC8-DC7ABF52F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8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9A4A-B613-4BEB-9F0E-B7B4591A59C3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E0C4-4282-484F-8EC8-DC7ABF52F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9A4A-B613-4BEB-9F0E-B7B4591A59C3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E0C4-4282-484F-8EC8-DC7ABF52F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4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9A4A-B613-4BEB-9F0E-B7B4591A59C3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E0C4-4282-484F-8EC8-DC7ABF52F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5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9A4A-B613-4BEB-9F0E-B7B4591A59C3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E0C4-4282-484F-8EC8-DC7ABF52F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1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9A4A-B613-4BEB-9F0E-B7B4591A59C3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E0C4-4282-484F-8EC8-DC7ABF52F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7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9A4A-B613-4BEB-9F0E-B7B4591A59C3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E0C4-4282-484F-8EC8-DC7ABF52F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9A4A-B613-4BEB-9F0E-B7B4591A59C3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5E0C4-4282-484F-8EC8-DC7ABF52F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5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99A4A-B613-4BEB-9F0E-B7B4591A59C3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5E0C4-4282-484F-8EC8-DC7ABF52F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5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61894" y="452439"/>
            <a:ext cx="5276106" cy="127952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FF9900"/>
                </a:solidFill>
              </a:rPr>
              <a:t>CURRENT EMPLOYMENT MARKET</a:t>
            </a:r>
            <a:br>
              <a:rPr lang="en-US" sz="3600" b="1" dirty="0">
                <a:solidFill>
                  <a:srgbClr val="FF9900"/>
                </a:solidFill>
              </a:rPr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62225A2-D3F0-45D1-9C47-B10375316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-1"/>
            <a:ext cx="4860054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B9FBFA8-6AF4-4091-9C8B-DEC6D8933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1"/>
            <a:ext cx="4686912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 descr="C:\Users\JFarber\AppData\Local\Temp\notesA68E99\2R Logo Vert, Pantone Orange &amp; blue.png">
            <a:extLst>
              <a:ext uri="{FF2B5EF4-FFF2-40B4-BE49-F238E27FC236}">
                <a16:creationId xmlns:a16="http://schemas.microsoft.com/office/drawing/2014/main" id="{84A9825D-677B-4EBA-9EB0-7E5B97C84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3272" y="3766783"/>
            <a:ext cx="3460603" cy="237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65201" y="1249362"/>
            <a:ext cx="4469491" cy="4986338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1700" dirty="0"/>
              <a:t>THE BAD</a:t>
            </a:r>
          </a:p>
          <a:p>
            <a:r>
              <a:rPr lang="en-US" sz="1700" dirty="0"/>
              <a:t>$60 million jobs lost since 3/20</a:t>
            </a:r>
          </a:p>
          <a:p>
            <a:r>
              <a:rPr lang="en-US" sz="1700" dirty="0"/>
              <a:t>Job growth has slowed during the 4</a:t>
            </a:r>
            <a:r>
              <a:rPr lang="en-US" sz="1700" baseline="30000" dirty="0"/>
              <a:t>th</a:t>
            </a:r>
            <a:r>
              <a:rPr lang="en-US" sz="1700" dirty="0"/>
              <a:t> quarter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sz="1700" dirty="0"/>
              <a:t>THE GOOD – There plenty of reasons to be optimistic</a:t>
            </a:r>
          </a:p>
          <a:p>
            <a:r>
              <a:rPr lang="en-US" sz="1700" dirty="0"/>
              <a:t>Many of the people who were laid off or furloughed have returned to employment</a:t>
            </a:r>
          </a:p>
          <a:p>
            <a:pPr lvl="1"/>
            <a:r>
              <a:rPr lang="en-US" sz="1300" dirty="0"/>
              <a:t>Government Stimulus worked</a:t>
            </a:r>
          </a:p>
          <a:p>
            <a:r>
              <a:rPr lang="en-US" sz="1700" dirty="0"/>
              <a:t>COVID Vaccinations have begun</a:t>
            </a:r>
          </a:p>
          <a:p>
            <a:r>
              <a:rPr lang="en-US" sz="1700" dirty="0"/>
              <a:t>Additional Government Stimulus money should be approved</a:t>
            </a:r>
          </a:p>
          <a:p>
            <a:r>
              <a:rPr lang="en-US" sz="1700" dirty="0"/>
              <a:t>Election destabilization is over</a:t>
            </a:r>
          </a:p>
          <a:p>
            <a:r>
              <a:rPr lang="en-US" sz="1700" dirty="0"/>
              <a:t>Stock market is strong</a:t>
            </a:r>
          </a:p>
          <a:p>
            <a:r>
              <a:rPr lang="en-US" sz="1700" dirty="0"/>
              <a:t>Housing market is strong</a:t>
            </a:r>
          </a:p>
          <a:p>
            <a:r>
              <a:rPr lang="en-US" sz="1700" dirty="0"/>
              <a:t>PRIME lending rate is expected to remain low, giving businesses an opportunity to borrow for growth</a:t>
            </a:r>
          </a:p>
          <a:p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pPr marL="457200" lvl="1" indent="0">
              <a:buNone/>
            </a:pPr>
            <a:endParaRPr lang="en-US" sz="13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0116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0" y="452439"/>
            <a:ext cx="6019800" cy="127952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FF9900"/>
                </a:solidFill>
              </a:rPr>
              <a:t>2021 EMPLOYMENT </a:t>
            </a:r>
            <a:br>
              <a:rPr lang="en-US" sz="3600" b="1" dirty="0">
                <a:solidFill>
                  <a:srgbClr val="FF9900"/>
                </a:solidFill>
              </a:rPr>
            </a:br>
            <a:r>
              <a:rPr lang="en-US" sz="3600" b="1" dirty="0">
                <a:solidFill>
                  <a:srgbClr val="FF9900"/>
                </a:solidFill>
              </a:rPr>
              <a:t>PROJECTIONS</a:t>
            </a:r>
            <a:br>
              <a:rPr lang="en-US" sz="3600" b="1" dirty="0">
                <a:solidFill>
                  <a:srgbClr val="FF9900"/>
                </a:solidFill>
              </a:rPr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62225A2-D3F0-45D1-9C47-B10375316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-1"/>
            <a:ext cx="4860054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B9FBFA8-6AF4-4091-9C8B-DEC6D8933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1"/>
            <a:ext cx="4686912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 descr="C:\Users\JFarber\AppData\Local\Temp\notesA68E99\2R Logo Vert, Pantone Orange &amp; blue.png">
            <a:extLst>
              <a:ext uri="{FF2B5EF4-FFF2-40B4-BE49-F238E27FC236}">
                <a16:creationId xmlns:a16="http://schemas.microsoft.com/office/drawing/2014/main" id="{84A9825D-677B-4EBA-9EB0-7E5B97C84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3272" y="3766783"/>
            <a:ext cx="3460603" cy="237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15181" y="1419223"/>
            <a:ext cx="4469491" cy="4986338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dirty="0"/>
              <a:t>GROWTH INDUSTRIES</a:t>
            </a:r>
          </a:p>
          <a:p>
            <a:r>
              <a:rPr lang="en-US" sz="1700" dirty="0"/>
              <a:t>Logistics – warehousing, drivers, construction, automation, IT</a:t>
            </a:r>
          </a:p>
          <a:p>
            <a:pPr lvl="1"/>
            <a:r>
              <a:rPr lang="en-US" sz="1300" dirty="0"/>
              <a:t>Think all businesses that are ancillary to Amazon</a:t>
            </a:r>
          </a:p>
          <a:p>
            <a:r>
              <a:rPr lang="en-US" sz="1700" dirty="0"/>
              <a:t>Space &amp; Technology – Government funded programs will be strong for 2-5 years</a:t>
            </a:r>
          </a:p>
          <a:p>
            <a:r>
              <a:rPr lang="en-US" sz="1700" dirty="0"/>
              <a:t>Information Technology – Industries have moved virtual – developers, web designers, banking, online business</a:t>
            </a:r>
          </a:p>
          <a:p>
            <a:r>
              <a:rPr lang="en-US" sz="1700" dirty="0"/>
              <a:t>Home Improvement – Home Depot, Lowes</a:t>
            </a:r>
          </a:p>
          <a:p>
            <a:r>
              <a:rPr lang="en-US" sz="1700" dirty="0"/>
              <a:t>Telecommunications – 5G construction and deployment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sz="1700" dirty="0"/>
              <a:t>CHALLENGED INDUSTRIES</a:t>
            </a:r>
          </a:p>
          <a:p>
            <a:r>
              <a:rPr lang="en-US" sz="1700" dirty="0"/>
              <a:t>Oil &amp; Gas</a:t>
            </a:r>
          </a:p>
          <a:p>
            <a:r>
              <a:rPr lang="en-US" sz="1700" dirty="0"/>
              <a:t>Government – budget cuts are imminent </a:t>
            </a:r>
          </a:p>
          <a:p>
            <a:r>
              <a:rPr lang="en-US" sz="1700" dirty="0"/>
              <a:t>Restaurant, hospitality, entertainment</a:t>
            </a:r>
          </a:p>
          <a:p>
            <a:r>
              <a:rPr lang="en-US" sz="1700" dirty="0"/>
              <a:t>Retail</a:t>
            </a:r>
          </a:p>
          <a:p>
            <a:r>
              <a:rPr lang="en-US" sz="1700" dirty="0"/>
              <a:t>Commercial Aircraft and Airlines – modest gains expected in 2021</a:t>
            </a:r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pPr marL="457200" lvl="1" indent="0">
              <a:buNone/>
            </a:pPr>
            <a:endParaRPr lang="en-US" sz="13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2650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0" y="452439"/>
            <a:ext cx="6019800" cy="127952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FF9900"/>
                </a:solidFill>
              </a:rPr>
              <a:t>YOUR EMPLOYMENT </a:t>
            </a:r>
            <a:br>
              <a:rPr lang="en-US" sz="3600" b="1" dirty="0">
                <a:solidFill>
                  <a:srgbClr val="FF9900"/>
                </a:solidFill>
              </a:rPr>
            </a:br>
            <a:r>
              <a:rPr lang="en-US" sz="3600" b="1" dirty="0">
                <a:solidFill>
                  <a:srgbClr val="FF9900"/>
                </a:solidFill>
              </a:rPr>
              <a:t>STRATEGY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62225A2-D3F0-45D1-9C47-B10375316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-1"/>
            <a:ext cx="4860054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B9FBFA8-6AF4-4091-9C8B-DEC6D8933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1"/>
            <a:ext cx="4686912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 descr="C:\Users\JFarber\AppData\Local\Temp\notesA68E99\2R Logo Vert, Pantone Orange &amp; blue.png">
            <a:extLst>
              <a:ext uri="{FF2B5EF4-FFF2-40B4-BE49-F238E27FC236}">
                <a16:creationId xmlns:a16="http://schemas.microsoft.com/office/drawing/2014/main" id="{84A9825D-677B-4EBA-9EB0-7E5B97C84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3272" y="3766783"/>
            <a:ext cx="3460603" cy="237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76909" y="1655764"/>
            <a:ext cx="4469491" cy="498633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1700" dirty="0"/>
              <a:t>GAME PLAN</a:t>
            </a:r>
          </a:p>
          <a:p>
            <a:r>
              <a:rPr lang="en-US" sz="1700" dirty="0"/>
              <a:t>Set daily goals for your job-finding process</a:t>
            </a:r>
          </a:p>
          <a:p>
            <a:pPr lvl="1"/>
            <a:r>
              <a:rPr lang="en-US" sz="1300" dirty="0"/>
              <a:t>Applications, emails, phone calls, networking</a:t>
            </a:r>
          </a:p>
          <a:p>
            <a:pPr marL="0" indent="0">
              <a:buNone/>
            </a:pPr>
            <a:r>
              <a:rPr lang="en-US" sz="1700" dirty="0"/>
              <a:t>ENERGY</a:t>
            </a:r>
          </a:p>
          <a:p>
            <a:r>
              <a:rPr lang="en-US" sz="1700" dirty="0"/>
              <a:t>Be Positive! </a:t>
            </a:r>
          </a:p>
          <a:p>
            <a:pPr lvl="1"/>
            <a:r>
              <a:rPr lang="en-US" sz="1300" dirty="0"/>
              <a:t>COVID has isolated so many. </a:t>
            </a:r>
          </a:p>
          <a:p>
            <a:pPr lvl="1"/>
            <a:r>
              <a:rPr lang="en-US" sz="1300" dirty="0"/>
              <a:t>Bring a positive attitude and presence to your online meetings</a:t>
            </a:r>
          </a:p>
          <a:p>
            <a:pPr marL="0" indent="0">
              <a:buNone/>
            </a:pPr>
            <a:r>
              <a:rPr lang="en-US" sz="1700" dirty="0"/>
              <a:t>ON-LINE PRESENCE – Make yourself “Findable”</a:t>
            </a:r>
            <a:endParaRPr lang="en-US" sz="500" dirty="0"/>
          </a:p>
          <a:p>
            <a:pPr lvl="1"/>
            <a:r>
              <a:rPr lang="en-US" sz="1300" dirty="0"/>
              <a:t>Build a solid and informative profile on </a:t>
            </a:r>
            <a:r>
              <a:rPr lang="en-US" sz="1300" dirty="0" err="1"/>
              <a:t>LinkedIN</a:t>
            </a:r>
            <a:r>
              <a:rPr lang="en-US" sz="1300" dirty="0"/>
              <a:t> and be sure it mirrors your resume.</a:t>
            </a:r>
          </a:p>
          <a:p>
            <a:pPr lvl="1"/>
            <a:r>
              <a:rPr lang="en-US" sz="1300" dirty="0"/>
              <a:t>Build profiles on at least 6 job boards that relate to your career (Zip Recruiter, Monster, Career Builder, Glassdoor, </a:t>
            </a:r>
            <a:r>
              <a:rPr lang="en-US" sz="1300" dirty="0" err="1"/>
              <a:t>LinkedIN</a:t>
            </a:r>
            <a:r>
              <a:rPr lang="en-US" sz="1300" dirty="0"/>
              <a:t>, etc.)</a:t>
            </a:r>
          </a:p>
          <a:p>
            <a:pPr marL="0" indent="0">
              <a:buNone/>
            </a:pPr>
            <a:r>
              <a:rPr lang="en-US" sz="1700" dirty="0"/>
              <a:t>RESEARCH</a:t>
            </a:r>
          </a:p>
          <a:p>
            <a:r>
              <a:rPr lang="en-US" sz="1700" dirty="0"/>
              <a:t>Industries  are changing FAST, so read, read, read! </a:t>
            </a:r>
          </a:p>
          <a:p>
            <a:r>
              <a:rPr lang="en-US" sz="1700" dirty="0"/>
              <a:t>Find new industries to learn about</a:t>
            </a:r>
          </a:p>
          <a:p>
            <a:r>
              <a:rPr lang="en-US" sz="1700" dirty="0"/>
              <a:t>Subscribe to industry news sources</a:t>
            </a:r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pPr marL="457200" lvl="1" indent="0">
              <a:buNone/>
            </a:pPr>
            <a:endParaRPr lang="en-US" sz="13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7992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0" y="452439"/>
            <a:ext cx="6019800" cy="127952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FF9900"/>
                </a:solidFill>
              </a:rPr>
              <a:t>YOUR EMPLOYMENT </a:t>
            </a:r>
            <a:br>
              <a:rPr lang="en-US" sz="3600" b="1" dirty="0">
                <a:solidFill>
                  <a:srgbClr val="FF9900"/>
                </a:solidFill>
              </a:rPr>
            </a:br>
            <a:r>
              <a:rPr lang="en-US" sz="3600" b="1" dirty="0">
                <a:solidFill>
                  <a:srgbClr val="FF9900"/>
                </a:solidFill>
              </a:rPr>
              <a:t>STRATEGY, CONT.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62225A2-D3F0-45D1-9C47-B10375316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-1"/>
            <a:ext cx="4860054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B9FBFA8-6AF4-4091-9C8B-DEC6D8933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1"/>
            <a:ext cx="4686912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 descr="C:\Users\JFarber\AppData\Local\Temp\notesA68E99\2R Logo Vert, Pantone Orange &amp; blue.png">
            <a:extLst>
              <a:ext uri="{FF2B5EF4-FFF2-40B4-BE49-F238E27FC236}">
                <a16:creationId xmlns:a16="http://schemas.microsoft.com/office/drawing/2014/main" id="{84A9825D-677B-4EBA-9EB0-7E5B97C84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3272" y="3766783"/>
            <a:ext cx="3460603" cy="237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15009" y="1419223"/>
            <a:ext cx="4469491" cy="498633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700" dirty="0"/>
              <a:t>NETWORK</a:t>
            </a:r>
          </a:p>
          <a:p>
            <a:r>
              <a:rPr lang="en-US" sz="1700" dirty="0"/>
              <a:t>Get in the game!</a:t>
            </a:r>
          </a:p>
          <a:p>
            <a:r>
              <a:rPr lang="en-US" sz="1700" dirty="0"/>
              <a:t>Use your on-line platform, research and comment on articles, ask questions, build your network, and become involved</a:t>
            </a:r>
          </a:p>
          <a:p>
            <a:pPr marL="0" indent="0">
              <a:buNone/>
            </a:pPr>
            <a:r>
              <a:rPr lang="en-US" sz="1700" dirty="0"/>
              <a:t>EXECUTE</a:t>
            </a:r>
          </a:p>
          <a:p>
            <a:r>
              <a:rPr lang="en-US" sz="1700" dirty="0"/>
              <a:t>Use online platform messages to connect and inquire about jobs</a:t>
            </a:r>
          </a:p>
          <a:p>
            <a:r>
              <a:rPr lang="en-US" sz="1700" dirty="0"/>
              <a:t>Make direct calls to potential hiring managers</a:t>
            </a:r>
          </a:p>
          <a:p>
            <a:r>
              <a:rPr lang="en-US" sz="1700" dirty="0"/>
              <a:t>Fill out on-line applications daily</a:t>
            </a:r>
          </a:p>
          <a:p>
            <a:pPr marL="0" indent="0">
              <a:buNone/>
            </a:pPr>
            <a:r>
              <a:rPr lang="en-US" sz="1700" dirty="0"/>
              <a:t>INTERVIEW PREP</a:t>
            </a:r>
          </a:p>
          <a:p>
            <a:r>
              <a:rPr lang="en-US" sz="1700" dirty="0"/>
              <a:t>You’ve got one shot! </a:t>
            </a:r>
          </a:p>
          <a:p>
            <a:r>
              <a:rPr lang="en-US" sz="1700" dirty="0"/>
              <a:t>Be prepared – virtual and phone interviews are the new norm. </a:t>
            </a:r>
          </a:p>
          <a:p>
            <a:r>
              <a:rPr lang="en-US" sz="1700" dirty="0"/>
              <a:t>Know your platform</a:t>
            </a:r>
          </a:p>
          <a:p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pPr marL="457200" lvl="1" indent="0">
              <a:buNone/>
            </a:pPr>
            <a:endParaRPr lang="en-US" sz="13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4666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0" y="452439"/>
            <a:ext cx="6019800" cy="127952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FF9900"/>
                </a:solidFill>
              </a:rPr>
              <a:t>YOUR EMPLOYMENT </a:t>
            </a:r>
            <a:br>
              <a:rPr lang="en-US" sz="3600" b="1" dirty="0">
                <a:solidFill>
                  <a:srgbClr val="FF9900"/>
                </a:solidFill>
              </a:rPr>
            </a:br>
            <a:r>
              <a:rPr lang="en-US" sz="3600" b="1" dirty="0">
                <a:solidFill>
                  <a:srgbClr val="FF9900"/>
                </a:solidFill>
              </a:rPr>
              <a:t>STRATEGY, CONT.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62225A2-D3F0-45D1-9C47-B10375316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-1"/>
            <a:ext cx="4860054" cy="6858002"/>
          </a:xfrm>
          <a:custGeom>
            <a:avLst/>
            <a:gdLst>
              <a:gd name="connsiteX0" fmla="*/ 6130244 w 6480073"/>
              <a:gd name="connsiteY0" fmla="*/ 0 h 6858002"/>
              <a:gd name="connsiteX1" fmla="*/ 6212951 w 6480073"/>
              <a:gd name="connsiteY1" fmla="*/ 314584 h 6858002"/>
              <a:gd name="connsiteX2" fmla="*/ 5540779 w 6480073"/>
              <a:gd name="connsiteY2" fmla="*/ 6756649 h 6858002"/>
              <a:gd name="connsiteX3" fmla="*/ 5489971 w 6480073"/>
              <a:gd name="connsiteY3" fmla="*/ 6858002 h 6858002"/>
              <a:gd name="connsiteX4" fmla="*/ 0 w 6480073"/>
              <a:gd name="connsiteY4" fmla="*/ 6858002 h 6858002"/>
              <a:gd name="connsiteX5" fmla="*/ 0 w 6480073"/>
              <a:gd name="connsiteY5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80073" h="6858002">
                <a:moveTo>
                  <a:pt x="6130244" y="0"/>
                </a:moveTo>
                <a:lnTo>
                  <a:pt x="6212951" y="314584"/>
                </a:lnTo>
                <a:cubicBezTo>
                  <a:pt x="6745828" y="2551616"/>
                  <a:pt x="6460994" y="4808873"/>
                  <a:pt x="5540779" y="6756649"/>
                </a:cubicBezTo>
                <a:lnTo>
                  <a:pt x="5489971" y="6858002"/>
                </a:lnTo>
                <a:lnTo>
                  <a:pt x="0" y="685800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B9FBFA8-6AF4-4091-9C8B-DEC6D8933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1"/>
            <a:ext cx="4686912" cy="6858001"/>
          </a:xfrm>
          <a:custGeom>
            <a:avLst/>
            <a:gdLst>
              <a:gd name="connsiteX0" fmla="*/ 0 w 6249216"/>
              <a:gd name="connsiteY0" fmla="*/ 0 h 6858001"/>
              <a:gd name="connsiteX1" fmla="*/ 5893742 w 6249216"/>
              <a:gd name="connsiteY1" fmla="*/ 1 h 6858001"/>
              <a:gd name="connsiteX2" fmla="*/ 5993697 w 6249216"/>
              <a:gd name="connsiteY2" fmla="*/ 380651 h 6858001"/>
              <a:gd name="connsiteX3" fmla="*/ 5308924 w 6249216"/>
              <a:gd name="connsiteY3" fmla="*/ 6647018 h 6858001"/>
              <a:gd name="connsiteX4" fmla="*/ 5200672 w 6249216"/>
              <a:gd name="connsiteY4" fmla="*/ 6858001 h 6858001"/>
              <a:gd name="connsiteX5" fmla="*/ 1 w 6249216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9216" h="6858001">
                <a:moveTo>
                  <a:pt x="0" y="0"/>
                </a:moveTo>
                <a:lnTo>
                  <a:pt x="5893742" y="1"/>
                </a:lnTo>
                <a:lnTo>
                  <a:pt x="5993697" y="380651"/>
                </a:lnTo>
                <a:cubicBezTo>
                  <a:pt x="6511353" y="2559611"/>
                  <a:pt x="6222352" y="4758249"/>
                  <a:pt x="5308924" y="6647018"/>
                </a:cubicBezTo>
                <a:lnTo>
                  <a:pt x="5200672" y="6858001"/>
                </a:lnTo>
                <a:lnTo>
                  <a:pt x="1" y="685800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 descr="C:\Users\JFarber\AppData\Local\Temp\notesA68E99\2R Logo Vert, Pantone Orange &amp; blue.png">
            <a:extLst>
              <a:ext uri="{FF2B5EF4-FFF2-40B4-BE49-F238E27FC236}">
                <a16:creationId xmlns:a16="http://schemas.microsoft.com/office/drawing/2014/main" id="{84A9825D-677B-4EBA-9EB0-7E5B97C84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3272" y="3766783"/>
            <a:ext cx="3460603" cy="237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27709" y="1500186"/>
            <a:ext cx="4469491" cy="498633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700" dirty="0"/>
              <a:t>FOLLOW UP</a:t>
            </a:r>
          </a:p>
          <a:p>
            <a:r>
              <a:rPr lang="en-US" sz="1700" dirty="0"/>
              <a:t>Go Old School and write a thank you note</a:t>
            </a:r>
          </a:p>
          <a:p>
            <a:r>
              <a:rPr lang="en-US" sz="1700" dirty="0"/>
              <a:t>Utilize email and online  messaging for additional contact and follow up</a:t>
            </a:r>
          </a:p>
          <a:p>
            <a:pPr marL="0" indent="0">
              <a:buNone/>
            </a:pPr>
            <a:r>
              <a:rPr lang="en-US" sz="1700" dirty="0"/>
              <a:t>DON’T GIVE UP</a:t>
            </a:r>
          </a:p>
          <a:p>
            <a:r>
              <a:rPr lang="en-US" sz="1700" dirty="0"/>
              <a:t>The market is tough! Stay mentally strong and healthy!</a:t>
            </a:r>
          </a:p>
          <a:p>
            <a:r>
              <a:rPr lang="en-US" sz="1700" dirty="0"/>
              <a:t>Be positive – good things take time</a:t>
            </a:r>
          </a:p>
          <a:p>
            <a:r>
              <a:rPr lang="en-US" sz="1700" dirty="0"/>
              <a:t>Set a non work-related goal</a:t>
            </a:r>
          </a:p>
          <a:p>
            <a:pPr lvl="1"/>
            <a:r>
              <a:rPr lang="en-US" sz="1300" dirty="0"/>
              <a:t>Exercise</a:t>
            </a:r>
          </a:p>
          <a:p>
            <a:pPr lvl="1"/>
            <a:r>
              <a:rPr lang="en-US" sz="1300" dirty="0"/>
              <a:t>Gratitude Journal</a:t>
            </a:r>
          </a:p>
          <a:p>
            <a:pPr lvl="1"/>
            <a:r>
              <a:rPr lang="en-US" sz="1300" dirty="0"/>
              <a:t>New hobbies</a:t>
            </a:r>
          </a:p>
          <a:p>
            <a:pPr marL="457200" lvl="1" indent="0">
              <a:buNone/>
            </a:pPr>
            <a:endParaRPr lang="en-US" sz="1300" dirty="0"/>
          </a:p>
          <a:p>
            <a:pPr marL="457200" lvl="1" indent="0">
              <a:buNone/>
            </a:pPr>
            <a:r>
              <a:rPr lang="en-US" sz="1300" dirty="0"/>
              <a:t>2021 Salary Guide – published </a:t>
            </a:r>
            <a:r>
              <a:rPr lang="en-US" sz="1300"/>
              <a:t>by Robert Half Intl</a:t>
            </a:r>
          </a:p>
          <a:p>
            <a:pPr marL="457200" lvl="1" indent="0">
              <a:buNone/>
            </a:pPr>
            <a:r>
              <a:rPr lang="en-US" sz="1300" dirty="0"/>
              <a:t>https://www.roberthalf.com/salary-guide</a:t>
            </a:r>
          </a:p>
          <a:p>
            <a:pPr lvl="1"/>
            <a:endParaRPr lang="en-US" sz="1300" dirty="0"/>
          </a:p>
          <a:p>
            <a:pPr marL="457200" lvl="1" indent="0">
              <a:buNone/>
            </a:pPr>
            <a:endParaRPr lang="en-US" sz="1300" dirty="0"/>
          </a:p>
          <a:p>
            <a:endParaRPr lang="en-US" sz="1700" dirty="0"/>
          </a:p>
          <a:p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pPr marL="457200" lvl="1" indent="0">
              <a:buNone/>
            </a:pPr>
            <a:endParaRPr lang="en-US" sz="13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50405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468</Words>
  <Application>Microsoft Office PowerPoint</Application>
  <PresentationFormat>Widescreen</PresentationFormat>
  <Paragraphs>115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CURRENT EMPLOYMENT MARKET  </vt:lpstr>
      <vt:lpstr>2021 EMPLOYMENT  PROJECTIONS  </vt:lpstr>
      <vt:lpstr>YOUR EMPLOYMENT  STRATEGY </vt:lpstr>
      <vt:lpstr>YOUR EMPLOYMENT  STRATEGY, CONT. </vt:lpstr>
      <vt:lpstr>YOUR EMPLOYMENT  STRATEGY, CONT.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PREPARATION CHECK LIST</dc:title>
  <dc:creator>Sarah Bennett</dc:creator>
  <cp:lastModifiedBy>Barry Vince</cp:lastModifiedBy>
  <cp:revision>10</cp:revision>
  <dcterms:created xsi:type="dcterms:W3CDTF">2020-04-30T20:03:48Z</dcterms:created>
  <dcterms:modified xsi:type="dcterms:W3CDTF">2020-12-16T23:52:52Z</dcterms:modified>
</cp:coreProperties>
</file>